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6C3CF-BF4D-4B8C-A407-70A526FEC227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D805B-41B5-4866-9FC3-D09C0418C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572CB0-775E-4E5B-9E23-EEB03B36F559}" type="datetimeFigureOut">
              <a:rPr lang="en-US" smtClean="0"/>
              <a:pPr/>
              <a:t>08-10-20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C7B40B-7F4A-4BF9-A649-E7C3BB95A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 AND PEDAGOGY IN SCHOOLS  ACCORDING  TO NEP 2020                                          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2000" b="1" dirty="0" smtClean="0"/>
              <a:t>According  to  National Policy of Education  </a:t>
            </a:r>
          </a:p>
          <a:p>
            <a:r>
              <a:rPr lang="en-US" sz="2000" b="1" dirty="0" smtClean="0"/>
              <a:t>Learning  should  be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Holistic</a:t>
            </a:r>
          </a:p>
          <a:p>
            <a:r>
              <a:rPr lang="en-US" sz="2000" b="1" dirty="0" smtClean="0"/>
              <a:t>            Integrated</a:t>
            </a:r>
          </a:p>
          <a:p>
            <a:r>
              <a:rPr lang="en-US" sz="2000" b="1" dirty="0" smtClean="0"/>
              <a:t>           Enjoyable</a:t>
            </a:r>
          </a:p>
          <a:p>
            <a:r>
              <a:rPr lang="en-US" sz="2000" b="1" dirty="0" smtClean="0"/>
              <a:t>           Engaging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MULTILINGUALISM AND THE POWER  OF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medium of instruction till grade 8 will be the home language/mother tongue /local language/regional language.</a:t>
            </a:r>
          </a:p>
          <a:p>
            <a:r>
              <a:rPr lang="en-US" dirty="0" smtClean="0"/>
              <a:t>High quality textbooks will be made available in home languages/mother tongue.</a:t>
            </a:r>
          </a:p>
          <a:p>
            <a:r>
              <a:rPr lang="en-US" dirty="0" smtClean="0"/>
              <a:t>Teachers will be encouraged to use a bilingual approach including bilingual teaching learning  materials.</a:t>
            </a:r>
          </a:p>
          <a:p>
            <a:r>
              <a:rPr lang="en-US" dirty="0" smtClean="0"/>
              <a:t>All languages will be taught  in an enjoyable and interactive style.</a:t>
            </a:r>
          </a:p>
          <a:p>
            <a:r>
              <a:rPr lang="en-US" dirty="0" smtClean="0"/>
              <a:t>Extensive use of technology will be made for teaching and learning different  languages.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three language formula will continue to be implemented while keeping in mind the constitutional provisions aspirations of the people ,regions and the union.</a:t>
            </a:r>
          </a:p>
          <a:p>
            <a:r>
              <a:rPr lang="en-US" dirty="0" smtClean="0"/>
              <a:t>All efforts will be made in preparing  high  science bilingual textbooks and teaching learning materials for mathematics and science.</a:t>
            </a:r>
          </a:p>
          <a:p>
            <a:r>
              <a:rPr lang="en-US" dirty="0" smtClean="0"/>
              <a:t>The teaching of all languages will be enhanced through  innovative and experiential methods.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CURRICULAR INTEGRATION OF ESSENTIALS  SUBJECTS, SKILLS AND 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Students  must have a large amount of flexibility  in choosing their individual </a:t>
            </a:r>
            <a:r>
              <a:rPr lang="en-US" dirty="0" err="1" smtClean="0"/>
              <a:t>curricula,certain</a:t>
            </a:r>
            <a:r>
              <a:rPr lang="en-US" dirty="0" smtClean="0"/>
              <a:t> subjects skills and capacities.</a:t>
            </a:r>
          </a:p>
          <a:p>
            <a:pPr>
              <a:buNone/>
            </a:pPr>
            <a:r>
              <a:rPr lang="en-US" dirty="0" smtClean="0"/>
              <a:t>Concerted curricular and pedagogical initiatives including the introduction of contemporary subjects such as artificial </a:t>
            </a:r>
            <a:r>
              <a:rPr lang="en-US" dirty="0" err="1" smtClean="0"/>
              <a:t>intelligence,design</a:t>
            </a:r>
            <a:r>
              <a:rPr lang="en-US" dirty="0" smtClean="0"/>
              <a:t> thinking ,holistic health ,organic </a:t>
            </a:r>
            <a:r>
              <a:rPr lang="en-US" dirty="0" err="1" smtClean="0"/>
              <a:t>living,environmental</a:t>
            </a:r>
            <a:r>
              <a:rPr lang="en-US" dirty="0" smtClean="0"/>
              <a:t> </a:t>
            </a:r>
            <a:r>
              <a:rPr lang="en-US" dirty="0" err="1" smtClean="0"/>
              <a:t>education,global</a:t>
            </a:r>
            <a:r>
              <a:rPr lang="en-US" dirty="0" smtClean="0"/>
              <a:t> citizenship education etc at relevant stages will be undertaken to develop these various important skills in students at all levels.</a:t>
            </a:r>
          </a:p>
          <a:p>
            <a:pPr>
              <a:buNone/>
            </a:pPr>
            <a:r>
              <a:rPr lang="en-US" dirty="0" smtClean="0"/>
              <a:t>All curricular and pedagogy from the foundational stage onwards will be redesigned to be strongly rooted in the</a:t>
            </a:r>
          </a:p>
          <a:p>
            <a:pPr>
              <a:buNone/>
            </a:pPr>
            <a:r>
              <a:rPr lang="en-US" dirty="0" smtClean="0"/>
              <a:t>Indian and local context and ethos in terms of culture ,</a:t>
            </a:r>
            <a:r>
              <a:rPr lang="en-US" dirty="0" err="1" smtClean="0"/>
              <a:t>traditions,heritage,customs,language,philosophy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OTHERS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1.New form of National Curricular Framework for school education.</a:t>
            </a:r>
          </a:p>
          <a:p>
            <a:pPr>
              <a:buNone/>
            </a:pPr>
            <a:r>
              <a:rPr lang="en-US" dirty="0" smtClean="0"/>
              <a:t>2.National Textbook with local content and </a:t>
            </a:r>
            <a:r>
              <a:rPr lang="en-US" dirty="0" err="1" smtClean="0"/>
              <a:t>fiabour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3.Transforming assessment for student development.</a:t>
            </a:r>
          </a:p>
          <a:p>
            <a:pPr>
              <a:buNone/>
            </a:pPr>
            <a:r>
              <a:rPr lang="en-US" dirty="0" smtClean="0"/>
              <a:t>4Support for gifted students 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3352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 YOU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MAMITA SAHOO</a:t>
            </a:r>
          </a:p>
          <a:p>
            <a:r>
              <a:rPr lang="en-US" smtClean="0"/>
              <a:t>TEACHER EDUCATOR,DIET ANGUL,CHHENDIPADA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NEP 2020  CURRICULUM AND PEDAGOGY IN SCHOOLS CNANGES ON THE FOLLOWING 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1.Restructuring school curriculum and pedagogy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in a new structure that is 5+3+3+4 design.</a:t>
            </a:r>
          </a:p>
          <a:p>
            <a:pPr>
              <a:buNone/>
            </a:pPr>
            <a:r>
              <a:rPr lang="en-US" dirty="0" smtClean="0"/>
              <a:t>2.Holistic development of learners.</a:t>
            </a:r>
          </a:p>
          <a:p>
            <a:pPr>
              <a:buNone/>
            </a:pPr>
            <a:r>
              <a:rPr lang="en-US" dirty="0" smtClean="0"/>
              <a:t>3.Reduce curriculum content to enhance essential learning and critical thinking.</a:t>
            </a:r>
          </a:p>
          <a:p>
            <a:pPr>
              <a:buNone/>
            </a:pPr>
            <a:r>
              <a:rPr lang="en-US" dirty="0" smtClean="0"/>
              <a:t>4.Experiential learning.</a:t>
            </a:r>
          </a:p>
          <a:p>
            <a:pPr>
              <a:buNone/>
            </a:pPr>
            <a:r>
              <a:rPr lang="en-US" dirty="0" smtClean="0"/>
              <a:t>5.Empower students through flexibility in course choices.</a:t>
            </a:r>
          </a:p>
          <a:p>
            <a:pPr>
              <a:buNone/>
            </a:pPr>
            <a:r>
              <a:rPr lang="en-US" dirty="0" smtClean="0"/>
              <a:t>6.Multilingualism and the power of language.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7.Curricular  integration  of essential  </a:t>
            </a:r>
            <a:r>
              <a:rPr lang="en-US" dirty="0" err="1" smtClean="0"/>
              <a:t>subjects,skills</a:t>
            </a:r>
            <a:r>
              <a:rPr lang="en-US" dirty="0"/>
              <a:t> </a:t>
            </a:r>
            <a:r>
              <a:rPr lang="en-US" dirty="0" smtClean="0"/>
              <a:t>and capacities.</a:t>
            </a:r>
          </a:p>
          <a:p>
            <a:pPr>
              <a:buNone/>
            </a:pPr>
            <a:r>
              <a:rPr lang="en-US" dirty="0" smtClean="0"/>
              <a:t>8.National curriculum framework for school education.</a:t>
            </a:r>
          </a:p>
          <a:p>
            <a:pPr>
              <a:buNone/>
            </a:pPr>
            <a:r>
              <a:rPr lang="en-US" dirty="0" smtClean="0"/>
              <a:t>9.National  textbooks with local content and </a:t>
            </a:r>
            <a:r>
              <a:rPr lang="en-US" dirty="0" err="1" smtClean="0"/>
              <a:t>flavour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10.Transforming  assessment for  student development.</a:t>
            </a:r>
          </a:p>
          <a:p>
            <a:pPr>
              <a:buNone/>
            </a:pPr>
            <a:r>
              <a:rPr lang="en-US" dirty="0" smtClean="0"/>
              <a:t>11.Support for  gifted students /students with special talents.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RESTRUCTURING      SCHOOL CURRICULUM  AND PEDAGOGY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STRUCTURE OF SCHOOL EDUCATION</a:t>
            </a:r>
          </a:p>
          <a:p>
            <a:pPr>
              <a:buNone/>
            </a:pPr>
            <a:r>
              <a:rPr lang="en-US" sz="2400" dirty="0" smtClean="0"/>
              <a:t>There  are  four stages of school education  </a:t>
            </a:r>
          </a:p>
          <a:p>
            <a:pPr>
              <a:buNone/>
            </a:pPr>
            <a:r>
              <a:rPr lang="en-US" sz="2400" dirty="0" smtClean="0"/>
              <a:t>                                    1.Foundation stage---</a:t>
            </a:r>
            <a:r>
              <a:rPr lang="en-US" sz="2400" dirty="0" err="1" smtClean="0"/>
              <a:t>Anganwadi</a:t>
            </a:r>
            <a:r>
              <a:rPr lang="en-US" sz="2400" dirty="0" smtClean="0"/>
              <a:t>(3-6 years)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Pre school(7-8 years)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	(grade1-2)</a:t>
            </a:r>
          </a:p>
          <a:p>
            <a:pPr>
              <a:buNone/>
            </a:pPr>
            <a:r>
              <a:rPr lang="en-US" sz="2400" dirty="0" smtClean="0"/>
              <a:t>                                    2.Prepatory stage---(8-11years)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(  grade3-5)</a:t>
            </a:r>
          </a:p>
          <a:p>
            <a:pPr>
              <a:buNone/>
            </a:pPr>
            <a:r>
              <a:rPr lang="en-US" sz="2400" dirty="0" smtClean="0"/>
              <a:t>                                   3.Middle stage------(11-14 years)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(  grade6-8)</a:t>
            </a:r>
          </a:p>
          <a:p>
            <a:pPr>
              <a:buNone/>
            </a:pPr>
            <a:r>
              <a:rPr lang="en-US" sz="2400" dirty="0" smtClean="0"/>
              <a:t>                                    4.Secondary stage—(14-18 years)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    (grade9-12)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Pedagogical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FOUNDATIONAL  STAGE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Flexible,multilevel,activity</a:t>
                      </a:r>
                      <a:r>
                        <a:rPr lang="en-US" dirty="0" smtClean="0"/>
                        <a:t> based  learning</a:t>
                      </a:r>
                      <a:endParaRPr lang="en-US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PREPARATORY</a:t>
                      </a:r>
                      <a:r>
                        <a:rPr lang="en-US" baseline="0" dirty="0" smtClean="0"/>
                        <a:t> STAGE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Piay,discovery</a:t>
                      </a:r>
                      <a:r>
                        <a:rPr lang="en-US" dirty="0" smtClean="0"/>
                        <a:t> and activity</a:t>
                      </a:r>
                      <a:r>
                        <a:rPr lang="en-US" baseline="0" dirty="0" smtClean="0"/>
                        <a:t> based learning</a:t>
                      </a:r>
                      <a:endParaRPr lang="en-US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MIDDLE STAGE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Discussion</a:t>
                      </a:r>
                      <a:r>
                        <a:rPr lang="en-US" baseline="0" dirty="0" smtClean="0"/>
                        <a:t> on abstract concepts in each subjects</a:t>
                      </a:r>
                      <a:endParaRPr lang="en-US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SECONDARY</a:t>
                      </a:r>
                      <a:r>
                        <a:rPr lang="en-US" baseline="0" dirty="0" smtClean="0"/>
                        <a:t>  STAGE</a:t>
                      </a:r>
                      <a:endParaRPr lang="en-U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critical thinking ,greater </a:t>
                      </a:r>
                      <a:r>
                        <a:rPr lang="en-US" dirty="0" err="1" smtClean="0"/>
                        <a:t>attentation</a:t>
                      </a:r>
                      <a:r>
                        <a:rPr lang="en-US" dirty="0" smtClean="0"/>
                        <a:t> to life aspiration,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greater flexibility and student choice of  subjects.</a:t>
                      </a:r>
                      <a:endParaRPr lang="en-US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HOLISTIC DEVELOPMENT  OF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Focusing on cognitive </a:t>
            </a:r>
            <a:r>
              <a:rPr lang="en-US" dirty="0" err="1" smtClean="0"/>
              <a:t>development,character</a:t>
            </a:r>
            <a:r>
              <a:rPr lang="en-US" dirty="0" smtClean="0"/>
              <a:t> </a:t>
            </a:r>
            <a:r>
              <a:rPr lang="en-US" dirty="0" err="1" smtClean="0"/>
              <a:t>building,creating</a:t>
            </a:r>
            <a:r>
              <a:rPr lang="en-US" dirty="0" smtClean="0"/>
              <a:t> holistic and all round developments.</a:t>
            </a:r>
          </a:p>
          <a:p>
            <a:r>
              <a:rPr lang="en-US" dirty="0" smtClean="0"/>
              <a:t>Focusing towards learning how to learn.</a:t>
            </a:r>
          </a:p>
          <a:p>
            <a:r>
              <a:rPr lang="en-US" dirty="0" smtClean="0"/>
              <a:t>Give less emphasis on rote learning.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REDUCE CURRICULUM CONTENT TO ENHANCE ESSENTIAL LEARNING AND 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content focus on key </a:t>
            </a:r>
            <a:r>
              <a:rPr lang="en-US" dirty="0" err="1" smtClean="0"/>
              <a:t>concepts,ideas</a:t>
            </a:r>
            <a:r>
              <a:rPr lang="en-US" dirty="0" smtClean="0"/>
              <a:t> ,applications and problem solving.</a:t>
            </a:r>
          </a:p>
          <a:p>
            <a:r>
              <a:rPr lang="en-US" dirty="0" smtClean="0"/>
              <a:t>Classroom sessions are </a:t>
            </a:r>
            <a:r>
              <a:rPr lang="en-US" dirty="0" err="1" smtClean="0"/>
              <a:t>fun,creative,collaborative</a:t>
            </a:r>
            <a:r>
              <a:rPr lang="en-US" dirty="0" smtClean="0"/>
              <a:t> and provision of exploratory activities for students.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EXPERIENTIAL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Experiential learning includes hands on </a:t>
            </a:r>
            <a:r>
              <a:rPr lang="en-US" dirty="0" err="1" smtClean="0"/>
              <a:t>learning,arts</a:t>
            </a:r>
            <a:r>
              <a:rPr lang="en-US" dirty="0" smtClean="0"/>
              <a:t> integrated sports integrated education and story telling based pedagogy.</a:t>
            </a:r>
          </a:p>
          <a:p>
            <a:r>
              <a:rPr lang="en-US" dirty="0" smtClean="0"/>
              <a:t>Classroom transactions  shift towards competency based learning and education.</a:t>
            </a:r>
          </a:p>
          <a:p>
            <a:r>
              <a:rPr lang="en-US" dirty="0" smtClean="0"/>
              <a:t>The assessment tools  is aligned with the learning </a:t>
            </a:r>
            <a:r>
              <a:rPr lang="en-US" dirty="0" err="1" smtClean="0"/>
              <a:t>outcomes,capabilities,and</a:t>
            </a:r>
            <a:r>
              <a:rPr lang="en-US" dirty="0" smtClean="0"/>
              <a:t> dispositions as specified for each subject of a given class.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EMPOWER STUDENTS THROUGH FLEXIBILITY IN COURSE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given increased flexibility  and choice of subjects to study.</a:t>
            </a:r>
          </a:p>
          <a:p>
            <a:r>
              <a:rPr lang="en-US" dirty="0" smtClean="0"/>
              <a:t>There is no hard separation among </a:t>
            </a:r>
            <a:r>
              <a:rPr lang="en-US" dirty="0" err="1" smtClean="0"/>
              <a:t>curricular,extracurricular</a:t>
            </a:r>
            <a:r>
              <a:rPr lang="en-US" dirty="0" smtClean="0"/>
              <a:t> and co curricular among </a:t>
            </a:r>
            <a:r>
              <a:rPr lang="en-US" dirty="0" err="1" smtClean="0"/>
              <a:t>arts,science</a:t>
            </a:r>
            <a:r>
              <a:rPr lang="en-US" dirty="0" smtClean="0"/>
              <a:t> and humanities or </a:t>
            </a:r>
            <a:r>
              <a:rPr lang="en-US" dirty="0" err="1" smtClean="0"/>
              <a:t>inbetween</a:t>
            </a:r>
            <a:r>
              <a:rPr lang="en-US" dirty="0" smtClean="0"/>
              <a:t>  vocational or academic stream.</a:t>
            </a:r>
          </a:p>
          <a:p>
            <a:r>
              <a:rPr lang="en-US" dirty="0" smtClean="0"/>
              <a:t>Introduction of semester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353</TotalTime>
  <Words>622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CURRICULUM  AND PEDAGOGY IN SCHOOLS  ACCORDING  TO NEP 2020                                                       </vt:lpstr>
      <vt:lpstr>In NEP 2020  CURRICULUM AND PEDAGOGY IN SCHOOLS CNANGES ON THE FOLLOWING HEADS</vt:lpstr>
      <vt:lpstr>Slide 3</vt:lpstr>
      <vt:lpstr>RESTRUCTURING      SCHOOL CURRICULUM  AND PEDAGOGY </vt:lpstr>
      <vt:lpstr>Pedagogical structure</vt:lpstr>
      <vt:lpstr>HOLISTIC DEVELOPMENT  OF LEARNERS</vt:lpstr>
      <vt:lpstr>REDUCE CURRICULUM CONTENT TO ENHANCE ESSENTIAL LEARNING AND CRITICAL THINKING</vt:lpstr>
      <vt:lpstr>EXPERIENTIAL LEARNING</vt:lpstr>
      <vt:lpstr>EMPOWER STUDENTS THROUGH FLEXIBILITY IN COURSE CHOICES</vt:lpstr>
      <vt:lpstr>MULTILINGUALISM AND THE POWER  OF LANGUAGE </vt:lpstr>
      <vt:lpstr>Slide 11</vt:lpstr>
      <vt:lpstr> CURRICULAR INTEGRATION OF ESSENTIALS  SUBJECTS, SKILLS AND CAPACITIES</vt:lpstr>
      <vt:lpstr>OTHERS 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 AND PEDAGOGY IN SCHOOLS  ACCORDING  TO NEP 2020                                                       </dc:title>
  <dc:creator>DELL</dc:creator>
  <cp:lastModifiedBy>DELL</cp:lastModifiedBy>
  <cp:revision>56</cp:revision>
  <dcterms:created xsi:type="dcterms:W3CDTF">2020-10-01T06:06:22Z</dcterms:created>
  <dcterms:modified xsi:type="dcterms:W3CDTF">2020-10-08T08:45:21Z</dcterms:modified>
</cp:coreProperties>
</file>